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8" r:id="rId2"/>
    <p:sldId id="262" r:id="rId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iwIgsM3IInNC7IAEmpXvjC6uhY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F2F8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5D0EDA-7DB7-4499-ACAF-B607AEF1F999}">
  <a:tblStyle styleId="{025D0EDA-7DB7-4499-ACAF-B607AEF1F999}" styleName="Table_0">
    <a:wholeTbl>
      <a:tcTxStyle>
        <a:font>
          <a:latin typeface="Arial"/>
          <a:ea typeface="Arial"/>
          <a:cs typeface="Arial"/>
        </a:font>
        <a:schemeClr val="tx1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5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customschemas.google.com/relationships/presentationmetadata" Target="metadata"/><Relationship Id="rId3" Type="http://schemas.openxmlformats.org/officeDocument/2006/relationships/slide" Target="slides/slide2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15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989322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89222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20" name="Google Shape;1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29940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6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8.png"/><Relationship Id="rId3" Type="http://schemas.openxmlformats.org/officeDocument/2006/relationships/image" Target="../media/image1.tiff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microsoft.com/office/2007/relationships/hdphoto" Target="../media/hdphoto1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/>
          <p:nvPr/>
        </p:nvSpPr>
        <p:spPr>
          <a:xfrm>
            <a:off x="2135909" y="2651964"/>
            <a:ext cx="7588333" cy="1211283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chemeClr val="lt1"/>
              </a:buClr>
              <a:buSzPts val="450"/>
            </a:pPr>
            <a:r>
              <a:rPr lang="es-ES" sz="1800" dirty="0">
                <a:solidFill>
                  <a:schemeClr val="lt1"/>
                </a:solidFill>
              </a:rPr>
              <a:t>CF06_2_gráfico_vitrinas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/>
          <p:nvPr/>
        </p:nvSpPr>
        <p:spPr>
          <a:xfrm>
            <a:off x="8253350" y="0"/>
            <a:ext cx="3938649" cy="685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8253350" y="1257300"/>
            <a:ext cx="3957549" cy="30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Favor realizar gráfico de acuerdo a referencia visual dada.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"/>
          <p:cNvSpPr/>
          <p:nvPr/>
        </p:nvSpPr>
        <p:spPr>
          <a:xfrm>
            <a:off x="8253350" y="0"/>
            <a:ext cx="3938649" cy="74294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"/>
              <a:buFont typeface="Arial"/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Indicaciones para la producción</a:t>
            </a:r>
            <a:endParaRPr/>
          </a:p>
        </p:txBody>
      </p:sp>
      <p:sp>
        <p:nvSpPr>
          <p:cNvPr id="125" name="Google Shape;125;p7"/>
          <p:cNvSpPr/>
          <p:nvPr/>
        </p:nvSpPr>
        <p:spPr>
          <a:xfrm>
            <a:off x="8253350" y="5602432"/>
            <a:ext cx="3948174" cy="12555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dk1"/>
              </a:buClr>
              <a:buSzPts val="300"/>
            </a:pPr>
            <a:r>
              <a:rPr lang="es-E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Referencias de las imágenes</a:t>
            </a:r>
            <a:r>
              <a:rPr lang="es-ES" sz="1200" dirty="0">
                <a:solidFill>
                  <a:schemeClr val="dk1"/>
                </a:solidFill>
              </a:rPr>
              <a:t>: https://es.123rf.com/photo_48730064_ilustraci%C3%B3n-vectorial-infograf%C3%ADa-siete-hex%C3%A1gonos-.html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D5C3B283-9FCD-9D45-BAD7-4A49D565E24B}"/>
              </a:ext>
            </a:extLst>
          </p:cNvPr>
          <p:cNvGrpSpPr/>
          <p:nvPr/>
        </p:nvGrpSpPr>
        <p:grpSpPr>
          <a:xfrm>
            <a:off x="269060" y="233736"/>
            <a:ext cx="7775342" cy="6390527"/>
            <a:chOff x="259442" y="102740"/>
            <a:chExt cx="7775342" cy="639052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xmlns="" id="{FF8F1FA9-F6FA-FA48-97A5-3FE57132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340" b="8470"/>
            <a:stretch/>
          </p:blipFill>
          <p:spPr>
            <a:xfrm>
              <a:off x="259442" y="102740"/>
              <a:ext cx="7775342" cy="6390527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98064925-29A3-9F46-B0B2-1D8CF502CB8B}"/>
                </a:ext>
              </a:extLst>
            </p:cNvPr>
            <p:cNvSpPr/>
            <p:nvPr/>
          </p:nvSpPr>
          <p:spPr>
            <a:xfrm>
              <a:off x="2126751" y="965771"/>
              <a:ext cx="1736332" cy="929742"/>
            </a:xfrm>
            <a:prstGeom prst="rect">
              <a:avLst/>
            </a:prstGeom>
            <a:solidFill>
              <a:srgbClr val="F1F2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3F58FB0E-D780-E341-92B1-72C7B4A18825}"/>
                </a:ext>
              </a:extLst>
            </p:cNvPr>
            <p:cNvSpPr/>
            <p:nvPr/>
          </p:nvSpPr>
          <p:spPr>
            <a:xfrm>
              <a:off x="892140" y="3000052"/>
              <a:ext cx="1736332" cy="595901"/>
            </a:xfrm>
            <a:prstGeom prst="rect">
              <a:avLst/>
            </a:prstGeom>
            <a:solidFill>
              <a:srgbClr val="F1F2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D5FC3190-D2F0-9344-8F18-45BCC0DC166D}"/>
                </a:ext>
              </a:extLst>
            </p:cNvPr>
            <p:cNvSpPr/>
            <p:nvPr/>
          </p:nvSpPr>
          <p:spPr>
            <a:xfrm>
              <a:off x="3261170" y="3020598"/>
              <a:ext cx="1736332" cy="824505"/>
            </a:xfrm>
            <a:prstGeom prst="rect">
              <a:avLst/>
            </a:prstGeom>
            <a:solidFill>
              <a:srgbClr val="F1F2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A1FA8533-BF5F-C44B-953B-0C2FA4BBFEAB}"/>
                </a:ext>
              </a:extLst>
            </p:cNvPr>
            <p:cNvSpPr/>
            <p:nvPr/>
          </p:nvSpPr>
          <p:spPr>
            <a:xfrm>
              <a:off x="2132417" y="5075425"/>
              <a:ext cx="1736332" cy="595901"/>
            </a:xfrm>
            <a:prstGeom prst="rect">
              <a:avLst/>
            </a:prstGeom>
            <a:solidFill>
              <a:srgbClr val="F1F2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9B7DFCD8-C448-9E42-BD47-60F4E109F0A9}"/>
                </a:ext>
              </a:extLst>
            </p:cNvPr>
            <p:cNvSpPr/>
            <p:nvPr/>
          </p:nvSpPr>
          <p:spPr>
            <a:xfrm>
              <a:off x="4473212" y="5180023"/>
              <a:ext cx="1736332" cy="595901"/>
            </a:xfrm>
            <a:prstGeom prst="rect">
              <a:avLst/>
            </a:prstGeom>
            <a:solidFill>
              <a:srgbClr val="F1F2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54602B83-B2C0-3247-90C3-033942AE13DE}"/>
                </a:ext>
              </a:extLst>
            </p:cNvPr>
            <p:cNvSpPr/>
            <p:nvPr/>
          </p:nvSpPr>
          <p:spPr>
            <a:xfrm>
              <a:off x="5746635" y="3020598"/>
              <a:ext cx="1736332" cy="731596"/>
            </a:xfrm>
            <a:prstGeom prst="rect">
              <a:avLst/>
            </a:prstGeom>
            <a:solidFill>
              <a:srgbClr val="F1F2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6C9DEFA3-52B4-E14D-AA7B-F6F4CF2C2A79}"/>
                </a:ext>
              </a:extLst>
            </p:cNvPr>
            <p:cNvSpPr/>
            <p:nvPr/>
          </p:nvSpPr>
          <p:spPr>
            <a:xfrm>
              <a:off x="4519094" y="965771"/>
              <a:ext cx="1736332" cy="842731"/>
            </a:xfrm>
            <a:prstGeom prst="rect">
              <a:avLst/>
            </a:prstGeom>
            <a:solidFill>
              <a:srgbClr val="F1F2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661F37F6-AF2A-5B41-A5E1-3DDE2110FA00}"/>
              </a:ext>
            </a:extLst>
          </p:cNvPr>
          <p:cNvSpPr/>
          <p:nvPr/>
        </p:nvSpPr>
        <p:spPr>
          <a:xfrm>
            <a:off x="1996827" y="1142652"/>
            <a:ext cx="1934536" cy="853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s-CO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Vitrinas de prestigio</a:t>
            </a:r>
          </a:p>
          <a:p>
            <a:pPr lvl="0" algn="ctr">
              <a:lnSpc>
                <a:spcPct val="115000"/>
              </a:lnSpc>
            </a:pPr>
            <a:endParaRPr lang="es-CO" sz="7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 algn="ctr">
              <a:lnSpc>
                <a:spcPct val="115000"/>
              </a:lnSpc>
            </a:pPr>
            <a:r>
              <a:rPr lang="es-CO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Son </a:t>
            </a:r>
            <a:r>
              <a:rPr lang="es-CO" sz="7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aquellas </a:t>
            </a:r>
            <a:r>
              <a:rPr lang="es-CO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donde la belleza de sus artículos expuestos supone un impacto visual que, ante todo, vende el prestigio del establecimiento.</a:t>
            </a:r>
            <a:endParaRPr lang="en-US" sz="7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0F2EE8E-BF01-D84C-9D47-EB7D2EFC1A1A}"/>
              </a:ext>
            </a:extLst>
          </p:cNvPr>
          <p:cNvSpPr/>
          <p:nvPr/>
        </p:nvSpPr>
        <p:spPr>
          <a:xfrm>
            <a:off x="4389170" y="1119660"/>
            <a:ext cx="1934536" cy="72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s-CO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Vitrinas de temporada</a:t>
            </a:r>
          </a:p>
          <a:p>
            <a:pPr lvl="0" algn="ctr">
              <a:lnSpc>
                <a:spcPct val="115000"/>
              </a:lnSpc>
            </a:pPr>
            <a:endParaRPr lang="es-CO" sz="7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 algn="ctr">
              <a:lnSpc>
                <a:spcPct val="115000"/>
              </a:lnSpc>
            </a:pPr>
            <a:r>
              <a:rPr lang="es-CO" sz="7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Se </a:t>
            </a:r>
            <a:r>
              <a:rPr lang="es-CO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exponen al comienzo de una temporada, informando de nuevos productos y tendencias del mercado.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4C6B268F-1A8F-F443-A11A-8A4F6D79FF87}"/>
              </a:ext>
            </a:extLst>
          </p:cNvPr>
          <p:cNvSpPr/>
          <p:nvPr/>
        </p:nvSpPr>
        <p:spPr>
          <a:xfrm>
            <a:off x="3189463" y="3131048"/>
            <a:ext cx="1934536" cy="72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s-CO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Vitrinas estacionales</a:t>
            </a:r>
          </a:p>
          <a:p>
            <a:pPr lvl="0" algn="ctr">
              <a:lnSpc>
                <a:spcPct val="115000"/>
              </a:lnSpc>
            </a:pPr>
            <a:endParaRPr lang="es-CO" sz="7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>
              <a:lnSpc>
                <a:spcPct val="115000"/>
              </a:lnSpc>
            </a:pPr>
            <a:r>
              <a:rPr lang="es-CO" sz="700" dirty="0" smtClean="0">
                <a:latin typeface="Arial" panose="020B0604020202020204" pitchFamily="34" charset="0"/>
                <a:ea typeface="Arial" panose="020B0604020202020204" pitchFamily="34" charset="0"/>
              </a:rPr>
              <a:t>Contienen </a:t>
            </a:r>
            <a:r>
              <a:rPr lang="es-CO" sz="700" dirty="0">
                <a:latin typeface="Arial" panose="020B0604020202020204" pitchFamily="34" charset="0"/>
                <a:ea typeface="Arial" panose="020B0604020202020204" pitchFamily="34" charset="0"/>
              </a:rPr>
              <a:t>productos sometidos a una fuerte estacionalidad en función de la época del año y motivados por la moda</a:t>
            </a:r>
            <a:r>
              <a:rPr lang="es-CO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26C5358-692C-7246-9179-C6BE188C6D5A}"/>
              </a:ext>
            </a:extLst>
          </p:cNvPr>
          <p:cNvSpPr/>
          <p:nvPr/>
        </p:nvSpPr>
        <p:spPr>
          <a:xfrm>
            <a:off x="5657151" y="3164339"/>
            <a:ext cx="1934536" cy="72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s-CO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Vitrinas promocionales</a:t>
            </a:r>
          </a:p>
          <a:p>
            <a:pPr lvl="0" algn="ctr">
              <a:lnSpc>
                <a:spcPct val="115000"/>
              </a:lnSpc>
            </a:pPr>
            <a:endParaRPr lang="es-CO" sz="7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>
              <a:lnSpc>
                <a:spcPct val="115000"/>
              </a:lnSpc>
            </a:pPr>
            <a:r>
              <a:rPr lang="es-CO" sz="7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Exponen </a:t>
            </a:r>
            <a:r>
              <a:rPr lang="es-CO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productos promocionados o de oferta, identificando una clara oportunidad de compra.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FAA87BA6-84D6-7548-A386-774EFD885388}"/>
              </a:ext>
            </a:extLst>
          </p:cNvPr>
          <p:cNvSpPr/>
          <p:nvPr/>
        </p:nvSpPr>
        <p:spPr>
          <a:xfrm>
            <a:off x="1996827" y="5249543"/>
            <a:ext cx="1934536" cy="72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s-CO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Vitrinas de precios</a:t>
            </a:r>
          </a:p>
          <a:p>
            <a:pPr lvl="0" algn="ctr">
              <a:lnSpc>
                <a:spcPct val="115000"/>
              </a:lnSpc>
            </a:pPr>
            <a:endParaRPr lang="es-CO" sz="7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>
              <a:lnSpc>
                <a:spcPct val="115000"/>
              </a:lnSpc>
            </a:pPr>
            <a:r>
              <a:rPr lang="es-CO" sz="70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Son </a:t>
            </a:r>
            <a:r>
              <a:rPr lang="es-CO" sz="70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aquellas </a:t>
            </a:r>
            <a:r>
              <a:rPr lang="es-CO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que, ante todo, </a:t>
            </a:r>
            <a:r>
              <a:rPr lang="es-CO" sz="7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destacan </a:t>
            </a:r>
            <a:r>
              <a:rPr lang="es-CO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el precio del producto, siendo este el principal motivo de compra.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70CB5030-8D57-B241-9C14-8CA258DD6121}"/>
              </a:ext>
            </a:extLst>
          </p:cNvPr>
          <p:cNvSpPr/>
          <p:nvPr/>
        </p:nvSpPr>
        <p:spPr>
          <a:xfrm>
            <a:off x="4383728" y="5206421"/>
            <a:ext cx="1934536" cy="718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s-CO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Vitrinas comerciales</a:t>
            </a:r>
          </a:p>
          <a:p>
            <a:pPr lvl="0" algn="ctr">
              <a:lnSpc>
                <a:spcPct val="115000"/>
              </a:lnSpc>
            </a:pPr>
            <a:endParaRPr lang="es-CO" sz="7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>
              <a:lnSpc>
                <a:spcPct val="115000"/>
              </a:lnSpc>
            </a:pPr>
            <a:r>
              <a:rPr lang="es-CO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Presentan los productos que conforman el surtido del establecimiento con un claro directo mensaje de venta.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D4EE9F8-6B8E-0D47-B57B-8334D3ECB770}"/>
              </a:ext>
            </a:extLst>
          </p:cNvPr>
          <p:cNvSpPr/>
          <p:nvPr/>
        </p:nvSpPr>
        <p:spPr>
          <a:xfrm>
            <a:off x="2696752" y="1985383"/>
            <a:ext cx="693720" cy="2543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3AF34AE1-EBE4-BD4E-A9E1-8DE752A3B528}"/>
              </a:ext>
            </a:extLst>
          </p:cNvPr>
          <p:cNvSpPr/>
          <p:nvPr/>
        </p:nvSpPr>
        <p:spPr>
          <a:xfrm>
            <a:off x="5097228" y="1933623"/>
            <a:ext cx="693720" cy="2543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B2B79711-D9EE-F043-8BA7-B87BBCAACA18}"/>
              </a:ext>
            </a:extLst>
          </p:cNvPr>
          <p:cNvSpPr/>
          <p:nvPr/>
        </p:nvSpPr>
        <p:spPr>
          <a:xfrm>
            <a:off x="1442649" y="3848907"/>
            <a:ext cx="693720" cy="4245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CFAB97EA-4D61-7747-B3A7-424559390F76}"/>
              </a:ext>
            </a:extLst>
          </p:cNvPr>
          <p:cNvSpPr/>
          <p:nvPr/>
        </p:nvSpPr>
        <p:spPr>
          <a:xfrm>
            <a:off x="3789110" y="3996644"/>
            <a:ext cx="693720" cy="395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57F984F8-C65D-DC48-B340-9D015C096F57}"/>
              </a:ext>
            </a:extLst>
          </p:cNvPr>
          <p:cNvSpPr/>
          <p:nvPr/>
        </p:nvSpPr>
        <p:spPr>
          <a:xfrm>
            <a:off x="6216802" y="3863231"/>
            <a:ext cx="693720" cy="395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F8676CBE-DD1B-5846-ABCD-8F20C02EDBCC}"/>
              </a:ext>
            </a:extLst>
          </p:cNvPr>
          <p:cNvSpPr/>
          <p:nvPr/>
        </p:nvSpPr>
        <p:spPr>
          <a:xfrm>
            <a:off x="2626975" y="5917757"/>
            <a:ext cx="693720" cy="395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30607D1B-4BFD-1A47-9003-E775E6876A91}"/>
              </a:ext>
            </a:extLst>
          </p:cNvPr>
          <p:cNvSpPr/>
          <p:nvPr/>
        </p:nvSpPr>
        <p:spPr>
          <a:xfrm>
            <a:off x="4963431" y="5925272"/>
            <a:ext cx="693720" cy="395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CC7AC7B7-BC29-D34F-A821-FF89D4FB0288}"/>
              </a:ext>
            </a:extLst>
          </p:cNvPr>
          <p:cNvSpPr/>
          <p:nvPr/>
        </p:nvSpPr>
        <p:spPr>
          <a:xfrm>
            <a:off x="762216" y="3164339"/>
            <a:ext cx="1934536" cy="842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s-CO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Vitrinas informativas</a:t>
            </a:r>
          </a:p>
          <a:p>
            <a:pPr lvl="0" algn="ctr">
              <a:lnSpc>
                <a:spcPct val="115000"/>
              </a:lnSpc>
            </a:pPr>
            <a:endParaRPr lang="es-CO" sz="7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 algn="ctr">
              <a:lnSpc>
                <a:spcPct val="115000"/>
              </a:lnSpc>
            </a:pPr>
            <a:r>
              <a:rPr lang="es-CO" sz="7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Su misión consiste en dar a conocer nuevos o desconocidos productos o servicios que supongan un cambio o un avance en la concepción de los mismos.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011813B-764A-D743-B956-58851280FD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39" b="89286" l="4018" r="95536">
                        <a14:foregroundMark x1="4018" y1="44643" x2="4911" y2="45089"/>
                        <a14:foregroundMark x1="75000" y1="20089" x2="76339" y2="17411"/>
                        <a14:foregroundMark x1="90625" y1="16518" x2="95982" y2="17857"/>
                        <a14:foregroundMark x1="83036" y1="9375" x2="82143" y2="1339"/>
                        <a14:foregroundMark x1="76786" y1="66964" x2="76786" y2="83929"/>
                        <a14:foregroundMark x1="76786" y1="83929" x2="64286" y2="73214"/>
                        <a14:foregroundMark x1="64286" y1="73214" x2="74107" y2="633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6521" y="1869368"/>
            <a:ext cx="462899" cy="4628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2C1B489-CB96-084B-8B00-4CF0CEF9B0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8982" y="3973779"/>
            <a:ext cx="395943" cy="3959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7117A112-DF38-7345-A981-507C0F5334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310" b="89943" l="9770" r="89943">
                        <a14:foregroundMark x1="37356" y1="46552" x2="37356" y2="46552"/>
                        <a14:foregroundMark x1="55172" y1="57759" x2="55172" y2="57759"/>
                        <a14:foregroundMark x1="75862" y1="25287" x2="75862" y2="25287"/>
                        <a14:foregroundMark x1="81322" y1="4310" x2="81322" y2="431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65044" y="3872365"/>
            <a:ext cx="554531" cy="55453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2E0872CD-9F79-B04B-A1BE-9C3E1357C3C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111" b="94667" l="889" r="94667">
                        <a14:foregroundMark x1="12000" y1="65778" x2="1333" y2="66222"/>
                        <a14:foregroundMark x1="29778" y1="85333" x2="34222" y2="94667"/>
                        <a14:foregroundMark x1="67556" y1="31556" x2="66222" y2="22222"/>
                        <a14:foregroundMark x1="85333" y1="3111" x2="94667" y2="1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10555" y="5974932"/>
            <a:ext cx="425966" cy="42596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xmlns="" id="{B591AFA4-3DF5-1349-8CFB-B46D0EBC979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59549" y="3983711"/>
            <a:ext cx="339870" cy="33987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816BB700-483C-6746-AC9B-51FA7FE8C2B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35569" y="1828669"/>
            <a:ext cx="430854" cy="43085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C8335DA4-1F69-464B-97F1-73D873704E7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88818" y="5998066"/>
            <a:ext cx="350320" cy="35032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182</Words>
  <Application>Microsoft Office PowerPoint</Application>
  <PresentationFormat>Panorámica</PresentationFormat>
  <Paragraphs>25</Paragraphs>
  <Slides>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5" baseType="lpstr">
      <vt:lpstr>Arial</vt:lpstr>
      <vt:lpstr>Calibri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CLAUDIA VASQUEZ</dc:creator>
  <cp:lastModifiedBy>JGOA</cp:lastModifiedBy>
  <cp:revision>18</cp:revision>
  <dcterms:modified xsi:type="dcterms:W3CDTF">2021-10-25T17:52:30Z</dcterms:modified>
</cp:coreProperties>
</file>